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727" r:id="rId3"/>
    <p:sldMasterId id="214748372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5143500" cx="9144000"/>
  <p:notesSz cx="6858000" cy="9144000"/>
  <p:embeddedFontLst>
    <p:embeddedFont>
      <p:font typeface="Ubuntu"/>
      <p:regular r:id="rId26"/>
      <p:bold r:id="rId27"/>
      <p:italic r:id="rId28"/>
      <p:boldItalic r:id="rId29"/>
    </p:embeddedFont>
    <p:embeddedFont>
      <p:font typeface="Ubuntu Light"/>
      <p:regular r:id="rId30"/>
      <p:bold r:id="rId31"/>
      <p:italic r:id="rId32"/>
      <p:boldItalic r:id="rId33"/>
    </p:embeddedFont>
    <p:embeddedFont>
      <p:font typeface="Roboto"/>
      <p:regular r:id="rId34"/>
      <p:bold r:id="rId35"/>
      <p:italic r:id="rId36"/>
      <p:boldItalic r:id="rId37"/>
    </p:embeddedFont>
    <p:embeddedFont>
      <p:font typeface="Arvo"/>
      <p:regular r:id="rId38"/>
      <p:bold r:id="rId39"/>
      <p:italic r:id="rId40"/>
      <p:boldItalic r:id="rId41"/>
    </p:embeddedFont>
    <p:embeddedFont>
      <p:font typeface="Bodoni"/>
      <p:regular r:id="rId42"/>
      <p:bold r:id="rId43"/>
      <p:italic r:id="rId44"/>
      <p:boldItalic r:id="rId45"/>
    </p:embeddedFont>
    <p:embeddedFont>
      <p:font typeface="Oswald"/>
      <p:regular r:id="rId46"/>
      <p:bold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italic.fntdata"/><Relationship Id="rId20" Type="http://schemas.openxmlformats.org/officeDocument/2006/relationships/slide" Target="slides/slide15.xml"/><Relationship Id="rId42" Type="http://schemas.openxmlformats.org/officeDocument/2006/relationships/font" Target="fonts/Bodoni-regular.fntdata"/><Relationship Id="rId41" Type="http://schemas.openxmlformats.org/officeDocument/2006/relationships/font" Target="fonts/Arvo-boldItalic.fntdata"/><Relationship Id="rId22" Type="http://schemas.openxmlformats.org/officeDocument/2006/relationships/slide" Target="slides/slide17.xml"/><Relationship Id="rId44" Type="http://schemas.openxmlformats.org/officeDocument/2006/relationships/font" Target="fonts/Bodoni-italic.fntdata"/><Relationship Id="rId21" Type="http://schemas.openxmlformats.org/officeDocument/2006/relationships/slide" Target="slides/slide16.xml"/><Relationship Id="rId43" Type="http://schemas.openxmlformats.org/officeDocument/2006/relationships/font" Target="fonts/Bodoni-bold.fntdata"/><Relationship Id="rId24" Type="http://schemas.openxmlformats.org/officeDocument/2006/relationships/slide" Target="slides/slide19.xml"/><Relationship Id="rId46" Type="http://schemas.openxmlformats.org/officeDocument/2006/relationships/font" Target="fonts/Oswald-regular.fntdata"/><Relationship Id="rId23" Type="http://schemas.openxmlformats.org/officeDocument/2006/relationships/slide" Target="slides/slide18.xml"/><Relationship Id="rId45" Type="http://schemas.openxmlformats.org/officeDocument/2006/relationships/font" Target="fonts/Bodoni-boldItalic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font" Target="fonts/Ubuntu-regular.fntdata"/><Relationship Id="rId25" Type="http://schemas.openxmlformats.org/officeDocument/2006/relationships/slide" Target="slides/slide20.xml"/><Relationship Id="rId47" Type="http://schemas.openxmlformats.org/officeDocument/2006/relationships/font" Target="fonts/Oswald-bold.fntdata"/><Relationship Id="rId28" Type="http://schemas.openxmlformats.org/officeDocument/2006/relationships/font" Target="fonts/Ubuntu-italic.fntdata"/><Relationship Id="rId27" Type="http://schemas.openxmlformats.org/officeDocument/2006/relationships/font" Target="fonts/Ubuntu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Ubuntu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UbuntuLight-bold.fntdata"/><Relationship Id="rId30" Type="http://schemas.openxmlformats.org/officeDocument/2006/relationships/font" Target="fonts/UbuntuLight-regular.fntdata"/><Relationship Id="rId11" Type="http://schemas.openxmlformats.org/officeDocument/2006/relationships/slide" Target="slides/slide6.xml"/><Relationship Id="rId33" Type="http://schemas.openxmlformats.org/officeDocument/2006/relationships/font" Target="fonts/Ubuntu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UbuntuLight-italic.fntdata"/><Relationship Id="rId13" Type="http://schemas.openxmlformats.org/officeDocument/2006/relationships/slide" Target="slides/slide8.xml"/><Relationship Id="rId35" Type="http://schemas.openxmlformats.org/officeDocument/2006/relationships/font" Target="fonts/Roboto-bold.fntdata"/><Relationship Id="rId12" Type="http://schemas.openxmlformats.org/officeDocument/2006/relationships/slide" Target="slides/slide7.xml"/><Relationship Id="rId34" Type="http://schemas.openxmlformats.org/officeDocument/2006/relationships/font" Target="fonts/Roboto-regular.fntdata"/><Relationship Id="rId15" Type="http://schemas.openxmlformats.org/officeDocument/2006/relationships/slide" Target="slides/slide10.xml"/><Relationship Id="rId37" Type="http://schemas.openxmlformats.org/officeDocument/2006/relationships/font" Target="fonts/Roboto-boldItalic.fntdata"/><Relationship Id="rId14" Type="http://schemas.openxmlformats.org/officeDocument/2006/relationships/slide" Target="slides/slide9.xml"/><Relationship Id="rId36" Type="http://schemas.openxmlformats.org/officeDocument/2006/relationships/font" Target="fonts/Roboto-italic.fntdata"/><Relationship Id="rId17" Type="http://schemas.openxmlformats.org/officeDocument/2006/relationships/slide" Target="slides/slide12.xml"/><Relationship Id="rId39" Type="http://schemas.openxmlformats.org/officeDocument/2006/relationships/font" Target="fonts/Arvo-bold.fntdata"/><Relationship Id="rId16" Type="http://schemas.openxmlformats.org/officeDocument/2006/relationships/slide" Target="slides/slide11.xml"/><Relationship Id="rId38" Type="http://schemas.openxmlformats.org/officeDocument/2006/relationships/font" Target="fonts/Arvo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bc1666118d036a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bc1666118d036a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053543826848471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053543826848471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2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44b8a14a7752265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44b8a14a775226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44b8a14a7752265c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44b8a14a7752265c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44b8a14a7752265c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44b8a14a7752265c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6610510afb93a13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6610510afb93a13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6610510afb93a13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5" name="Google Shape;815;g6610510afb93a13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3a30d64c9f0073a5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3a30d64c9f0073a5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6473f2d07c58a12b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6473f2d07c58a12b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a30d64c9f0073a5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3a30d64c9f0073a5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3a30d64c9f0073a5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3a30d64c9f0073a5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0cdf973c99046cc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10cdf973c99046c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g10cdf973c99046cc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3a30d64c9f0073a5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6" name="Google Shape;856;g3a30d64c9f0073a5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6473f2d07c58a12b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6473f2d07c58a12b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g6473f2d07c58a12b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b77cb6d799e2b9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b77cb6d799e2b9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2b77cb6d799e2b9d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2b77cb6d799e2b9d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426276834ef7fee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Google Shape;722;g426276834ef7fee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2053543826848471_2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2053543826848471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05354382684847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205354382684847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053543826848471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053543826848471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5" name="Google Shape;15;p2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" name="Google Shape;75;p11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6" name="Google Shape;76;p11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7" name="Google Shape;77;p11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79" name="Google Shape;79;p1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2" name="Google Shape;82;p12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" name="Google Shape;84;p12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5" name="Google Shape;85;p12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6" name="Google Shape;86;p12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7" name="Google Shape;87;p12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8" name="Google Shape;88;p12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3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2" name="Google Shape;92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3" name="Google Shape;93;p13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4" name="Google Shape;94;p13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5" name="Google Shape;95;p13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3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7" name="Google Shape;97;p13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8" name="Google Shape;98;p13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99" name="Google Shape;99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0" name="Google Shape;100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4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4" name="Google Shape;104;p14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5" name="Google Shape;105;p14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14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7" name="Google Shape;107;p14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8" name="Google Shape;108;p14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09" name="Google Shape;109;p14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10" name="Google Shape;110;p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11" name="Google Shape;111;p14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" name="Google Shape;112;p14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3" name="Google Shape;113;p14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4" name="Google Shape;114;p14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4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6" name="Google Shape;116;p14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4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8" name="Google Shape;118;p14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4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0" name="Google Shape;120;p14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4" name="Google Shape;124;p1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15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6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4" name="Google Shape;134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7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17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7" name="Google Shape;137;p17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17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39" name="Google Shape;139;p17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9" name="Google Shape;149;p20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21" name="Google Shape;21;p3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3" name="Google Shape;23;p3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25" name="Google Shape;25;p3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3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3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3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3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54" name="Google Shape;154;p21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6" name="Google Shape;156;p21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7" name="Google Shape;157;p21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2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4" name="Google Shape;164;p23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5" name="Google Shape;165;p2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4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69" name="Google Shape;169;p24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0" name="Google Shape;170;p24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5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5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6" name="Google Shape;176;p25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7" name="Google Shape;177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1" name="Google Shape;181;p26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182" name="Google Shape;182;p26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86" name="Google Shape;186;p27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" name="Google Shape;189;p2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0" name="Google Shape;190;p2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" name="Google Shape;191;p2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3" name="Google Shape;193;p2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6" name="Google Shape;196;p2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7" name="Google Shape;197;p29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29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01" name="Google Shape;201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3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4" name="Google Shape;204;p3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30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09" name="Google Shape;209;p30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4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4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Google Shape;212;p3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3" name="Google Shape;213;p3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4" name="Google Shape;214;p3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20" name="Google Shape;220;p31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6" name="Google Shape;226;p32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2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" name="Google Shape;228;p32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9" name="Google Shape;229;p32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0" name="Google Shape;230;p32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1" name="Google Shape;231;p32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" name="Google Shape;232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35" name="Google Shape;235;p3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3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8" name="Google Shape;238;p33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33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3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3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6" name="Google Shape;246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49" name="Google Shape;249;p35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1" name="Google Shape;251;p35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2" name="Google Shape;252;p35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3" name="Google Shape;253;p35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6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6" name="Google Shape;256;p3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6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6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60" name="Google Shape;260;p36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1" name="Google Shape;261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3" name="Google Shape;263;p3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3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7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37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7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69" name="Google Shape;269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2" name="Google Shape;272;p3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3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3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76" name="Google Shape;276;p3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7" name="Google Shape;277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_1_2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9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0" name="Google Shape;280;p3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1" name="Google Shape;281;p39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3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39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4" name="Google Shape;284;p39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85" name="Google Shape;285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0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40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0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0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2" name="Google Shape;292;p40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3" name="Google Shape;29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5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1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6" name="Google Shape;296;p41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7" name="Google Shape;297;p41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41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9" name="Google Shape;29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02" name="Google Shape;302;p4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4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42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06" name="Google Shape;306;p42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7" name="Google Shape;307;p42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8" name="Google Shape;308;p42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42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42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1" name="Google Shape;311;p42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2" name="Google Shape;312;p42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3" name="Google Shape;313;p42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4" name="Google Shape;314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3"/>
          <p:cNvSpPr txBox="1"/>
          <p:nvPr>
            <p:ph idx="1" type="subTitle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7" name="Google Shape;317;p43"/>
          <p:cNvSpPr txBox="1"/>
          <p:nvPr>
            <p:ph idx="2" type="subTitle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18" name="Google Shape;318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9" name="Google Shape;319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3"/>
          <p:cNvSpPr txBox="1"/>
          <p:nvPr>
            <p:ph hasCustomPrompt="1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3" name="Google Shape;323;p43"/>
          <p:cNvSpPr txBox="1"/>
          <p:nvPr>
            <p:ph hasCustomPrompt="1" idx="3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4" name="Google Shape;324;p43"/>
          <p:cNvSpPr txBox="1"/>
          <p:nvPr>
            <p:ph hasCustomPrompt="1" idx="4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5" name="Google Shape;325;p43"/>
          <p:cNvSpPr txBox="1"/>
          <p:nvPr>
            <p:ph hasCustomPrompt="1" idx="5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6" name="Google Shape;326;p43"/>
          <p:cNvSpPr txBox="1"/>
          <p:nvPr>
            <p:ph idx="6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43"/>
          <p:cNvSpPr txBox="1"/>
          <p:nvPr>
            <p:ph idx="7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8" name="Google Shape;328;p43"/>
          <p:cNvSpPr txBox="1"/>
          <p:nvPr>
            <p:ph idx="8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43"/>
          <p:cNvSpPr txBox="1"/>
          <p:nvPr>
            <p:ph idx="9" type="title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30" name="Google Shape;330;p43"/>
          <p:cNvSpPr txBox="1"/>
          <p:nvPr>
            <p:ph idx="13" type="subTitle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1" name="Google Shape;331;p43"/>
          <p:cNvSpPr txBox="1"/>
          <p:nvPr>
            <p:ph idx="14" type="subTitle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2" name="Google Shape;332;p43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3" name="Google Shape;333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5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0" name="Google Shape;340;p45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6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3" name="Google Shape;343;p46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4" name="Google Shape;344;p4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5" name="Google Shape;345;p46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46" name="Google Shape;346;p46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7" name="Google Shape;347;p46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48" name="Google Shape;348;p46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9" name="Google Shape;349;p46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50" name="Google Shape;350;p46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1" name="Google Shape;351;p46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46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6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6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6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56" name="Google Shape;356;p46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57" name="Google Shape;357;p46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7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0" name="Google Shape;360;p47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61" name="Google Shape;361;p4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2" name="Google Shape;362;p47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7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47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68" name="Google Shape;368;p48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1" name="Google Shape;371;p49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73" name="Google Shape;373;p49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0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50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77" name="Google Shape;377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8" name="Google Shape;378;p50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82" name="Google Shape;382;p51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83" name="Google Shape;383;p5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4" name="Google Shape;384;p5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8" name="Google Shape;48;p6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88" name="Google Shape;388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89" name="Google Shape;389;p52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3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92" name="Google Shape;392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3" name="Google Shape;393;p53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53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95" name="Google Shape;395;p53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5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9" name="Google Shape;399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0" name="Google Shape;400;p54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1" name="Google Shape;401;p54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2" name="Google Shape;402;p54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3" name="Google Shape;403;p54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4" name="Google Shape;404;p5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7" name="Google Shape;407;p55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8" name="Google Shape;408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9" name="Google Shape;409;p55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0" name="Google Shape;410;p55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1" name="Google Shape;411;p55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2" name="Google Shape;412;p55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3" name="Google Shape;413;p55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56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17" name="Google Shape;417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8" name="Google Shape;418;p56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9" name="Google Shape;419;p56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0" name="Google Shape;420;p56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1" name="Google Shape;421;p56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22" name="Google Shape;422;p56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3" name="Google Shape;423;p56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424" name="Google Shape;424;p56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5" name="Google Shape;425;p56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7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29" name="Google Shape;429;p57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0" name="Google Shape;430;p57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1" name="Google Shape;431;p57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2" name="Google Shape;432;p57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33" name="Google Shape;433;p57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34" name="Google Shape;434;p57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35" name="Google Shape;435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6" name="Google Shape;436;p57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7" name="Google Shape;437;p57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8" name="Google Shape;438;p57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9" name="Google Shape;439;p57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57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57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2" name="Google Shape;442;p57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3" name="Google Shape;443;p57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44" name="Google Shape;444;p57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5" name="Google Shape;445;p57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49" name="Google Shape;449;p5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0" name="Google Shape;450;p58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59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4" name="Google Shape;454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5" name="Google Shape;455;p59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60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9" name="Google Shape;459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0" name="Google Shape;460;p60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1" name="Google Shape;461;p60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2" name="Google Shape;462;p60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3" name="Google Shape;463;p60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4" name="Google Shape;464;p60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7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7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62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2" name="Google Shape;472;p63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63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74" name="Google Shape;474;p63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75" name="Google Shape;475;p63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4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79" name="Google Shape;479;p64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0" name="Google Shape;480;p64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1" name="Google Shape;481;p64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2" name="Google Shape;482;p64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5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66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89" name="Google Shape;489;p66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0" name="Google Shape;490;p6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7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7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94" name="Google Shape;494;p67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5" name="Google Shape;495;p67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8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68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68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68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1" name="Google Shape;501;p68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2" name="Google Shape;502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06" name="Google Shape;506;p69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507" name="Google Shape;507;p69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511" name="Google Shape;511;p70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1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7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71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71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71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8" name="Google Shape;518;p71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9" name="Google Shape;51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9" name="Google Shape;59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1" name="Google Shape;521;p7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2" name="Google Shape;522;p72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3" name="Google Shape;523;p72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72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26" name="Google Shape;526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8" name="Google Shape;528;p73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9" name="Google Shape;529;p73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0" name="Google Shape;530;p73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3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73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73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4" name="Google Shape;534;p73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35" name="Google Shape;535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7" name="Google Shape;537;p7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8" name="Google Shape;538;p74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9" name="Google Shape;539;p74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74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74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2" name="Google Shape;542;p74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3" name="Google Shape;543;p74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44" name="Google Shape;544;p74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45" name="Google Shape;545;p74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6" name="Google Shape;546;p74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7" name="Google Shape;547;p74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48" name="Google Shape;548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5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1" name="Google Shape;551;p75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5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3" name="Google Shape;553;p75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4" name="Google Shape;554;p75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55" name="Google Shape;555;p75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6" name="Google Shape;556;p75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57" name="Google Shape;55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76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60" name="Google Shape;560;p7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1" name="Google Shape;561;p76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2" name="Google Shape;562;p76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3" name="Google Shape;563;p76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76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5" name="Google Shape;565;p76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6" name="Google Shape;566;p76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76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7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1" name="Google Shape;571;p7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4" name="Google Shape;574;p78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5" name="Google Shape;575;p78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6" name="Google Shape;576;p78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7" name="Google Shape;577;p78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8" name="Google Shape;578;p78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9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1" name="Google Shape;581;p7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2" name="Google Shape;582;p79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3" name="Google Shape;583;p79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79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85" name="Google Shape;585;p79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6" name="Google Shape;58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88" name="Google Shape;588;p8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80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0" name="Google Shape;590;p80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0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2" name="Google Shape;592;p80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80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594" name="Google Shape;594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1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97" name="Google Shape;597;p8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8" name="Google Shape;598;p81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9" name="Google Shape;599;p81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1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01" name="Google Shape;601;p81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2" name="Google Shape;602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9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4" name="Google Shape;64;p9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0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0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" name="Google Shape;70;p10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3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slideLayout" Target="../slideLayouts/slideLayout7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33" Type="http://schemas.openxmlformats.org/officeDocument/2006/relationships/slideLayout" Target="../slideLayouts/slideLayout75.xml"/><Relationship Id="rId10" Type="http://schemas.openxmlformats.org/officeDocument/2006/relationships/slideLayout" Target="../slideLayouts/slideLayout52.xml"/><Relationship Id="rId32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55.xml"/><Relationship Id="rId35" Type="http://schemas.openxmlformats.org/officeDocument/2006/relationships/slideLayout" Target="../slideLayouts/slideLayout77.xml"/><Relationship Id="rId12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57.xml"/><Relationship Id="rId37" Type="http://schemas.openxmlformats.org/officeDocument/2006/relationships/slideLayout" Target="../slideLayouts/slideLayout79.xml"/><Relationship Id="rId14" Type="http://schemas.openxmlformats.org/officeDocument/2006/relationships/slideLayout" Target="../slideLayouts/slideLayout56.xml"/><Relationship Id="rId36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4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36" name="Google Shape;336;p44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37" name="Google Shape;337;p4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  <p:sldLayoutId id="2147483720" r:id="rId31"/>
    <p:sldLayoutId id="2147483721" r:id="rId32"/>
    <p:sldLayoutId id="2147483722" r:id="rId33"/>
    <p:sldLayoutId id="2147483723" r:id="rId34"/>
    <p:sldLayoutId id="2147483724" r:id="rId35"/>
    <p:sldLayoutId id="2147483725" r:id="rId36"/>
    <p:sldLayoutId id="2147483726" r:id="rId3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Relationship Id="rId4" Type="http://schemas.openxmlformats.org/officeDocument/2006/relationships/image" Target="../media/image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7" name="Google Shape;607;p82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608" name="Google Shape;608;p82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609" name="Google Shape;609;p82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82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82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82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82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82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82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82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82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82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82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82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82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82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82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82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82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82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82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82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82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82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82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82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82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82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82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82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82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82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82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82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82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82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82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82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82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82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82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82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82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82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82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82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82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82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82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82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82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82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82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82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82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82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82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82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82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82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82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82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82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82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82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82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82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82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82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82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7" name="Google Shape;677;p82"/>
          <p:cNvSpPr txBox="1"/>
          <p:nvPr>
            <p:ph type="ctrTitle"/>
          </p:nvPr>
        </p:nvSpPr>
        <p:spPr>
          <a:xfrm>
            <a:off x="903650" y="261849"/>
            <a:ext cx="64560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МАСИВИ</a:t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 sz="40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40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78" name="Google Shape;678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91"/>
          <p:cNvSpPr txBox="1"/>
          <p:nvPr>
            <p:ph type="ctrTitle"/>
          </p:nvPr>
        </p:nvSpPr>
        <p:spPr>
          <a:xfrm>
            <a:off x="3017925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59" name="Google Shape;759;p91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0" name="Google Shape;760;p91"/>
          <p:cNvSpPr txBox="1"/>
          <p:nvPr/>
        </p:nvSpPr>
        <p:spPr>
          <a:xfrm>
            <a:off x="1481443" y="1830950"/>
            <a:ext cx="67974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Завдання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Знайдіть суму елементів масиву.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Увага на виведення, коментарі, назви змінних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1" name="Google Shape;761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6" name="Google Shape;766;p92"/>
          <p:cNvGrpSpPr/>
          <p:nvPr/>
        </p:nvGrpSpPr>
        <p:grpSpPr>
          <a:xfrm>
            <a:off x="740200" y="1354888"/>
            <a:ext cx="3186325" cy="511500"/>
            <a:chOff x="740200" y="1530925"/>
            <a:chExt cx="3186325" cy="511500"/>
          </a:xfrm>
        </p:grpSpPr>
        <p:sp>
          <p:nvSpPr>
            <p:cNvPr descr="Timeline background shape" id="767" name="Google Shape;767;p92"/>
            <p:cNvSpPr/>
            <p:nvPr/>
          </p:nvSpPr>
          <p:spPr>
            <a:xfrm>
              <a:off x="740200" y="1530925"/>
              <a:ext cx="3186300" cy="5115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Timeline background shape" id="768" name="Google Shape;768;p92"/>
            <p:cNvSpPr/>
            <p:nvPr/>
          </p:nvSpPr>
          <p:spPr>
            <a:xfrm>
              <a:off x="3415625" y="1530925"/>
              <a:ext cx="510900" cy="5115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69" name="Google Shape;769;p92"/>
          <p:cNvGrpSpPr/>
          <p:nvPr/>
        </p:nvGrpSpPr>
        <p:grpSpPr>
          <a:xfrm>
            <a:off x="740200" y="2315994"/>
            <a:ext cx="3186325" cy="511500"/>
            <a:chOff x="740200" y="2593894"/>
            <a:chExt cx="3186325" cy="511500"/>
          </a:xfrm>
        </p:grpSpPr>
        <p:sp>
          <p:nvSpPr>
            <p:cNvPr descr="Timeline background shape" id="770" name="Google Shape;770;p92"/>
            <p:cNvSpPr/>
            <p:nvPr/>
          </p:nvSpPr>
          <p:spPr>
            <a:xfrm>
              <a:off x="740200" y="2593894"/>
              <a:ext cx="3186300" cy="5115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Timeline background shape" id="771" name="Google Shape;771;p92"/>
            <p:cNvSpPr/>
            <p:nvPr/>
          </p:nvSpPr>
          <p:spPr>
            <a:xfrm>
              <a:off x="3415625" y="2593894"/>
              <a:ext cx="510900" cy="5115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2" name="Google Shape;772;p92"/>
          <p:cNvGrpSpPr/>
          <p:nvPr/>
        </p:nvGrpSpPr>
        <p:grpSpPr>
          <a:xfrm>
            <a:off x="740200" y="3277100"/>
            <a:ext cx="3186325" cy="511500"/>
            <a:chOff x="740200" y="3593450"/>
            <a:chExt cx="3186325" cy="511500"/>
          </a:xfrm>
        </p:grpSpPr>
        <p:sp>
          <p:nvSpPr>
            <p:cNvPr descr="Timeline background shape" id="773" name="Google Shape;773;p92"/>
            <p:cNvSpPr/>
            <p:nvPr/>
          </p:nvSpPr>
          <p:spPr>
            <a:xfrm>
              <a:off x="740200" y="3593450"/>
              <a:ext cx="3186300" cy="5115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Timeline background shape" id="774" name="Google Shape;774;p92"/>
            <p:cNvSpPr/>
            <p:nvPr/>
          </p:nvSpPr>
          <p:spPr>
            <a:xfrm>
              <a:off x="3415625" y="3593450"/>
              <a:ext cx="510900" cy="5115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5" name="Google Shape;775;p92"/>
          <p:cNvSpPr txBox="1"/>
          <p:nvPr>
            <p:ph type="title"/>
          </p:nvPr>
        </p:nvSpPr>
        <p:spPr>
          <a:xfrm>
            <a:off x="720000" y="380825"/>
            <a:ext cx="7704000" cy="76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accent4"/>
                </a:solidFill>
              </a:rPr>
              <a:t>ЗАПОВНЕННЯ </a:t>
            </a:r>
            <a:r>
              <a:rPr lang="en-US">
                <a:solidFill>
                  <a:schemeClr val="accent4"/>
                </a:solidFill>
              </a:rPr>
              <a:t> </a:t>
            </a:r>
            <a:r>
              <a:rPr lang="en-US" u="sng">
                <a:solidFill>
                  <a:schemeClr val="accent4"/>
                </a:solidFill>
              </a:rPr>
              <a:t>МАСИВІВ</a:t>
            </a:r>
            <a:endParaRPr u="sng">
              <a:solidFill>
                <a:schemeClr val="accent4"/>
              </a:solidFill>
            </a:endParaRPr>
          </a:p>
        </p:txBody>
      </p:sp>
      <p:sp>
        <p:nvSpPr>
          <p:cNvPr id="776" name="Google Shape;776;p92"/>
          <p:cNvSpPr txBox="1"/>
          <p:nvPr>
            <p:ph idx="4294967295" type="subTitle"/>
          </p:nvPr>
        </p:nvSpPr>
        <p:spPr>
          <a:xfrm>
            <a:off x="873590" y="1354888"/>
            <a:ext cx="200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Ubuntu"/>
                <a:ea typeface="Ubuntu"/>
                <a:cs typeface="Ubuntu"/>
                <a:sym typeface="Ubuntu"/>
              </a:rPr>
              <a:t>ВВЕДЕННЯ 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</p:txBody>
      </p:sp>
      <p:grpSp>
        <p:nvGrpSpPr>
          <p:cNvPr id="777" name="Google Shape;777;p92"/>
          <p:cNvGrpSpPr/>
          <p:nvPr/>
        </p:nvGrpSpPr>
        <p:grpSpPr>
          <a:xfrm>
            <a:off x="740200" y="4238200"/>
            <a:ext cx="3186325" cy="511500"/>
            <a:chOff x="740200" y="3593450"/>
            <a:chExt cx="3186325" cy="511500"/>
          </a:xfrm>
        </p:grpSpPr>
        <p:sp>
          <p:nvSpPr>
            <p:cNvPr descr="Timeline background shape" id="778" name="Google Shape;778;p92"/>
            <p:cNvSpPr/>
            <p:nvPr/>
          </p:nvSpPr>
          <p:spPr>
            <a:xfrm>
              <a:off x="740200" y="3593450"/>
              <a:ext cx="3186300" cy="511500"/>
            </a:xfrm>
            <a:prstGeom prst="homePlat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descr="Timeline background shape" id="779" name="Google Shape;779;p92"/>
            <p:cNvSpPr/>
            <p:nvPr/>
          </p:nvSpPr>
          <p:spPr>
            <a:xfrm>
              <a:off x="3415625" y="3593450"/>
              <a:ext cx="510900" cy="511500"/>
            </a:xfrm>
            <a:prstGeom prst="homePlate">
              <a:avLst>
                <a:gd fmla="val 50000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0" name="Google Shape;780;p92"/>
          <p:cNvSpPr txBox="1"/>
          <p:nvPr>
            <p:ph idx="4294967295" type="subTitle"/>
          </p:nvPr>
        </p:nvSpPr>
        <p:spPr>
          <a:xfrm>
            <a:off x="873590" y="2315988"/>
            <a:ext cx="20040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Ubuntu"/>
                <a:ea typeface="Ubuntu"/>
                <a:cs typeface="Ubuntu"/>
                <a:sym typeface="Ubuntu"/>
              </a:rPr>
              <a:t> RANDOM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1" name="Google Shape;781;p92"/>
          <p:cNvSpPr txBox="1"/>
          <p:nvPr>
            <p:ph idx="4294967295" type="subTitle"/>
          </p:nvPr>
        </p:nvSpPr>
        <p:spPr>
          <a:xfrm>
            <a:off x="873602" y="3277104"/>
            <a:ext cx="25116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Ubuntu"/>
                <a:ea typeface="Ubuntu"/>
                <a:cs typeface="Ubuntu"/>
                <a:sym typeface="Ubuntu"/>
              </a:rPr>
              <a:t>КОНСТАНТАММ </a:t>
            </a:r>
            <a:r>
              <a:rPr b="1" lang="en-US" sz="2300">
                <a:latin typeface="Ubuntu"/>
                <a:ea typeface="Ubuntu"/>
                <a:cs typeface="Ubuntu"/>
                <a:sym typeface="Ubuntu"/>
              </a:rPr>
              <a:t> 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2" name="Google Shape;782;p92"/>
          <p:cNvSpPr txBox="1"/>
          <p:nvPr>
            <p:ph idx="4294967295" type="subTitle"/>
          </p:nvPr>
        </p:nvSpPr>
        <p:spPr>
          <a:xfrm>
            <a:off x="949800" y="4238200"/>
            <a:ext cx="2511600" cy="5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300">
                <a:latin typeface="Ubuntu"/>
                <a:ea typeface="Ubuntu"/>
                <a:cs typeface="Ubuntu"/>
                <a:sym typeface="Ubuntu"/>
              </a:rPr>
              <a:t>ФОРМУЛОЮ</a:t>
            </a:r>
            <a:r>
              <a:rPr b="1" lang="en-US" sz="2300">
                <a:latin typeface="Ubuntu"/>
                <a:ea typeface="Ubuntu"/>
                <a:cs typeface="Ubuntu"/>
                <a:sym typeface="Ubuntu"/>
              </a:rPr>
              <a:t> </a:t>
            </a:r>
            <a:endParaRPr b="1" sz="23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783" name="Google Shape;783;p92"/>
          <p:cNvSpPr txBox="1"/>
          <p:nvPr/>
        </p:nvSpPr>
        <p:spPr>
          <a:xfrm>
            <a:off x="4478139" y="1225542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for(i=0; i&lt;10; i++)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cin</a:t>
            </a: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&gt;&gt;mas[i];</a:t>
            </a:r>
            <a:endParaRPr b="1" i="0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92"/>
          <p:cNvSpPr txBox="1"/>
          <p:nvPr/>
        </p:nvSpPr>
        <p:spPr>
          <a:xfrm>
            <a:off x="4478143" y="2096542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for(i=0; i&lt;10; i++)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mas[i]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=rand</a:t>
            </a: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()%10;</a:t>
            </a:r>
            <a:endParaRPr b="1" i="0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92"/>
          <p:cNvSpPr txBox="1"/>
          <p:nvPr/>
        </p:nvSpPr>
        <p:spPr>
          <a:xfrm>
            <a:off x="4478154" y="3167367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mas[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]={5, -4, 555};</a:t>
            </a:r>
            <a:endParaRPr b="1" i="0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92"/>
          <p:cNvSpPr txBox="1"/>
          <p:nvPr/>
        </p:nvSpPr>
        <p:spPr>
          <a:xfrm>
            <a:off x="4478139" y="4238192"/>
            <a:ext cx="4215300" cy="95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for(i=0; i&lt;10; i++)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>
                <a:latin typeface="Calibri"/>
                <a:ea typeface="Calibri"/>
                <a:cs typeface="Calibri"/>
                <a:sym typeface="Calibri"/>
              </a:rPr>
              <a:t>mas[i]=i+2;</a:t>
            </a:r>
            <a:endParaRPr b="1" i="0" sz="20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93"/>
          <p:cNvSpPr txBox="1"/>
          <p:nvPr/>
        </p:nvSpPr>
        <p:spPr>
          <a:xfrm>
            <a:off x="5457448" y="231943"/>
            <a:ext cx="3312900" cy="19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7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Місце оголошення змінної </a:t>
            </a:r>
            <a:endParaRPr sz="27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93" name="Google Shape;793;p93"/>
          <p:cNvPicPr preferRelativeResize="0"/>
          <p:nvPr/>
        </p:nvPicPr>
        <p:blipFill rotWithShape="1">
          <a:blip r:embed="rId3">
            <a:alphaModFix/>
          </a:blip>
          <a:srcRect b="21309" l="22011" r="12302" t="8292"/>
          <a:stretch/>
        </p:blipFill>
        <p:spPr>
          <a:xfrm>
            <a:off x="5873400" y="2053479"/>
            <a:ext cx="2481000" cy="2414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94" name="Google Shape;794;p93"/>
          <p:cNvSpPr txBox="1"/>
          <p:nvPr/>
        </p:nvSpPr>
        <p:spPr>
          <a:xfrm>
            <a:off x="750325" y="0"/>
            <a:ext cx="3903000" cy="145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latin typeface="Oswald"/>
                <a:ea typeface="Oswald"/>
                <a:cs typeface="Oswald"/>
                <a:sym typeface="Oswald"/>
              </a:rPr>
              <a:t>Куди переїхала  змінна і?</a:t>
            </a:r>
            <a:endParaRPr sz="2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5" name="Google Shape;795;p93"/>
          <p:cNvSpPr/>
          <p:nvPr/>
        </p:nvSpPr>
        <p:spPr>
          <a:xfrm>
            <a:off x="819923" y="862650"/>
            <a:ext cx="3763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{ //опис масиваe</a:t>
            </a:r>
            <a:endParaRPr sz="16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int mas[6];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//введення масива</a:t>
            </a:r>
            <a:endParaRPr sz="16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for(int i=0;i&lt;6;i++) cin&gt;&gt;mas[i];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//виведення масива</a:t>
            </a:r>
            <a:endParaRPr sz="16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for(int i =0;i&lt;6;i++)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if (nas[i&gt;0]) cout&lt;&lt;mas[i]&lt;&lt;", ";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96" name="Google Shape;796;p9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94"/>
          <p:cNvSpPr txBox="1"/>
          <p:nvPr>
            <p:ph idx="4294967295" type="title"/>
          </p:nvPr>
        </p:nvSpPr>
        <p:spPr>
          <a:xfrm>
            <a:off x="8" y="-1"/>
            <a:ext cx="4216500" cy="1206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ДОДАЄМО</a:t>
            </a:r>
            <a:r>
              <a:rPr lang="en-US"/>
              <a:t> ПЕРЕВІРКУ</a:t>
            </a:r>
            <a:endParaRPr/>
          </a:p>
        </p:txBody>
      </p:sp>
      <p:sp>
        <p:nvSpPr>
          <p:cNvPr id="802" name="Google Shape;802;p94"/>
          <p:cNvSpPr txBox="1"/>
          <p:nvPr/>
        </p:nvSpPr>
        <p:spPr>
          <a:xfrm>
            <a:off x="164275" y="877625"/>
            <a:ext cx="4764600" cy="352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int mas[6];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for(int i=0;i&lt;6;i++)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cin&gt;&gt;mas[i];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for(int i=0;i&lt;6;i++)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>
                <a:solidFill>
                  <a:schemeClr val="accent5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if (mas[i]&lt;0)</a:t>
            </a: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cout&lt;&lt;mas[i]&lt;&lt;", ";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03" name="Google Shape;803;p94"/>
          <p:cNvPicPr preferRelativeResize="0"/>
          <p:nvPr/>
        </p:nvPicPr>
        <p:blipFill rotWithShape="1">
          <a:blip r:embed="rId3">
            <a:alphaModFix/>
          </a:blip>
          <a:srcRect b="0" l="13396" r="17870" t="0"/>
          <a:stretch/>
        </p:blipFill>
        <p:spPr>
          <a:xfrm>
            <a:off x="5819849" y="1230759"/>
            <a:ext cx="2728800" cy="2682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04" name="Google Shape;804;p9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95"/>
          <p:cNvSpPr txBox="1"/>
          <p:nvPr>
            <p:ph type="ctrTitle"/>
          </p:nvPr>
        </p:nvSpPr>
        <p:spPr>
          <a:xfrm>
            <a:off x="3060725" y="389143"/>
            <a:ext cx="6083400" cy="67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810" name="Google Shape;810;p95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95"/>
          <p:cNvSpPr txBox="1"/>
          <p:nvPr/>
        </p:nvSpPr>
        <p:spPr>
          <a:xfrm>
            <a:off x="1140475" y="1577425"/>
            <a:ext cx="7416300" cy="25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Завдання: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 вивести лише додатні елементи  масиву 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i="1" lang="en-US" sz="2000">
                <a:latin typeface="Roboto"/>
                <a:ea typeface="Roboto"/>
                <a:cs typeface="Roboto"/>
                <a:sym typeface="Roboto"/>
              </a:rPr>
              <a:t>Увага на виведення з поясненням, назви змінних, виведення з нового рядка  та  через різні роздільники</a:t>
            </a:r>
            <a:endParaRPr i="1"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6" name="Shape 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Google Shape;817;p96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МАСИВ </a:t>
            </a:r>
            <a:r>
              <a:rPr lang="en-US">
                <a:solidFill>
                  <a:srgbClr val="38761D"/>
                </a:solidFill>
                <a:latin typeface="Oswald"/>
                <a:ea typeface="Oswald"/>
                <a:cs typeface="Oswald"/>
                <a:sym typeface="Oswald"/>
              </a:rPr>
              <a:t>ВИПАДКОВОСТЕЙ</a:t>
            </a:r>
            <a:endParaRPr u="sng">
              <a:solidFill>
                <a:srgbClr val="38761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8" name="Google Shape;818;p96"/>
          <p:cNvSpPr/>
          <p:nvPr/>
        </p:nvSpPr>
        <p:spPr>
          <a:xfrm>
            <a:off x="5209925" y="1486575"/>
            <a:ext cx="34428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{ int mas[6];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      for( int i=0;i&lt;6;i++) </a:t>
            </a:r>
            <a:r>
              <a:rPr b="1" lang="en-US">
                <a:solidFill>
                  <a:schemeClr val="accent5"/>
                </a:solidFill>
                <a:highlight>
                  <a:srgbClr val="000000"/>
                </a:highlight>
                <a:latin typeface="Courier New"/>
                <a:ea typeface="Courier New"/>
                <a:cs typeface="Courier New"/>
                <a:sym typeface="Courier New"/>
              </a:rPr>
              <a:t>mas[i]=rand()%10</a:t>
            </a:r>
            <a:r>
              <a:rPr b="1" lang="en-US">
                <a:highlight>
                  <a:srgbClr val="6AA84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for( int i=0;i&lt;6;i++)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 cout&lt;&lt;mas[i]&lt;&lt;", ";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9" name="Google Shape;819;p96"/>
          <p:cNvSpPr txBox="1"/>
          <p:nvPr/>
        </p:nvSpPr>
        <p:spPr>
          <a:xfrm>
            <a:off x="1397475" y="2369275"/>
            <a:ext cx="19953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rand()%100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rand()%10-5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rand()%100/10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20" name="Google Shape;820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97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826" name="Google Shape;826;p97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7" name="Google Shape;827;p97"/>
          <p:cNvSpPr txBox="1"/>
          <p:nvPr/>
        </p:nvSpPr>
        <p:spPr>
          <a:xfrm>
            <a:off x="2276100" y="2145602"/>
            <a:ext cx="68679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Додайте в код з попереднього слайду різні рандомні інтервали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8" name="Google Shape;82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98"/>
          <p:cNvSpPr/>
          <p:nvPr/>
        </p:nvSpPr>
        <p:spPr>
          <a:xfrm>
            <a:off x="2889725" y="172800"/>
            <a:ext cx="6035100" cy="479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9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835" name="Google Shape;835;p98"/>
          <p:cNvPicPr preferRelativeResize="0"/>
          <p:nvPr/>
        </p:nvPicPr>
        <p:blipFill rotWithShape="1">
          <a:blip r:embed="rId3">
            <a:alphaModFix/>
          </a:blip>
          <a:srcRect b="9818" l="0" r="0" t="14481"/>
          <a:stretch/>
        </p:blipFill>
        <p:spPr>
          <a:xfrm>
            <a:off x="164051" y="1365801"/>
            <a:ext cx="2535226" cy="18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8"/>
          <p:cNvSpPr txBox="1"/>
          <p:nvPr/>
        </p:nvSpPr>
        <p:spPr>
          <a:xfrm>
            <a:off x="4038050" y="3329900"/>
            <a:ext cx="4459500" cy="168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//пошук максимума</a:t>
            </a:r>
            <a:endParaRPr b="1" sz="18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800">
                <a:latin typeface="Courier New"/>
                <a:ea typeface="Courier New"/>
                <a:cs typeface="Courier New"/>
                <a:sym typeface="Courier New"/>
              </a:rPr>
              <a:t>max=mas[0];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 int i=0;i&lt;6;i++)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(mmax&gt;mas[i])  max=mas[i];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37" name="Google Shape;837;p98"/>
          <p:cNvSpPr txBox="1"/>
          <p:nvPr/>
        </p:nvSpPr>
        <p:spPr>
          <a:xfrm>
            <a:off x="3595555" y="1333181"/>
            <a:ext cx="37086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Знайти найбільше значення з: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двох змінних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трьох змінних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AutoNum type="arabicPeriod"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змінних 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Roboto"/>
              <a:buAutoNum type="arabicPeriod"/>
            </a:pPr>
            <a:r>
              <a:rPr b="1" lang="en-US" sz="1800">
                <a:solidFill>
                  <a:schemeClr val="accent5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елементів масиву</a:t>
            </a:r>
            <a:endParaRPr b="1" sz="1800">
              <a:solidFill>
                <a:schemeClr val="accent5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accent5"/>
              </a:solidFill>
              <a:highlight>
                <a:srgbClr val="000000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98"/>
          <p:cNvSpPr txBox="1"/>
          <p:nvPr>
            <p:ph type="title"/>
          </p:nvPr>
        </p:nvSpPr>
        <p:spPr>
          <a:xfrm>
            <a:off x="4274675" y="146498"/>
            <a:ext cx="3831300" cy="639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1"/>
                </a:solidFill>
              </a:rPr>
              <a:t>ПОШУК</a:t>
            </a:r>
            <a:r>
              <a:rPr lang="en-US"/>
              <a:t> МАКСИМУМІВ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99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844" name="Google Shape;844;p99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5" name="Google Shape;845;p99"/>
          <p:cNvSpPr txBox="1"/>
          <p:nvPr/>
        </p:nvSpPr>
        <p:spPr>
          <a:xfrm>
            <a:off x="2096099" y="2257978"/>
            <a:ext cx="49518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Звповнити масив та знайти максимальне та мінімальне значення в ньому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Google Shape;846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0"/>
          <p:cNvSpPr txBox="1"/>
          <p:nvPr/>
        </p:nvSpPr>
        <p:spPr>
          <a:xfrm>
            <a:off x="759249" y="2142575"/>
            <a:ext cx="26001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en-US" sz="1900">
                <a:latin typeface="Roboto"/>
                <a:ea typeface="Roboto"/>
                <a:cs typeface="Roboto"/>
                <a:sym typeface="Roboto"/>
              </a:rPr>
              <a:t>Заповнити масив та знайти максимальне значення в ньому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2" name="Google Shape;852;p100"/>
          <p:cNvSpPr txBox="1"/>
          <p:nvPr/>
        </p:nvSpPr>
        <p:spPr>
          <a:xfrm>
            <a:off x="3532861" y="1237768"/>
            <a:ext cx="5149500" cy="3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{ int mmax; int mas[6];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for(int i=0;i&lt;6;i++)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            mas[i]=rand()%10;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mmax=mas[0];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for(int i=0;i&lt;6;i++)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if (mmax&lt;mas[i])  mmax=mas[i];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cout&lt;&lt;mmax;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3" name="Google Shape;853;p10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5" name="Google Shape;685;p83"/>
          <p:cNvSpPr txBox="1"/>
          <p:nvPr>
            <p:ph type="title"/>
          </p:nvPr>
        </p:nvSpPr>
        <p:spPr>
          <a:xfrm>
            <a:off x="3971375" y="242050"/>
            <a:ext cx="4394100" cy="1221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none">
                <a:solidFill>
                  <a:schemeClr val="accent4"/>
                </a:solidFill>
              </a:rPr>
              <a:t>А ЗБЕРІГАТИ ДАНІ?</a:t>
            </a:r>
            <a:endParaRPr u="none">
              <a:solidFill>
                <a:schemeClr val="accent4"/>
              </a:solidFill>
            </a:endParaRPr>
          </a:p>
        </p:txBody>
      </p:sp>
      <p:sp>
        <p:nvSpPr>
          <p:cNvPr id="686" name="Google Shape;686;p83"/>
          <p:cNvSpPr txBox="1"/>
          <p:nvPr>
            <p:ph idx="4294967295" type="body"/>
          </p:nvPr>
        </p:nvSpPr>
        <p:spPr>
          <a:xfrm>
            <a:off x="3971375" y="2010550"/>
            <a:ext cx="4780500" cy="27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Обчислення суми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(i = 0; i &lt;10; i ++) {cin &gt;&gt; a; s = s + a;}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Обчислення добутку</a:t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(i = 0; i &lt;10; i ++) {cin &gt;&gt; a; p = p * a;}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Обчислення кількості нулів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i="0" lang="en-US" sz="1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for (i = 0; i &lt;10; i ++) {cin &gt;&gt; a; if (a == 0) k = k + 1;}</a:t>
            </a:r>
            <a:endParaRPr sz="1500">
              <a:latin typeface="Roboto"/>
              <a:ea typeface="Roboto"/>
              <a:cs typeface="Roboto"/>
              <a:sym typeface="Roboto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</a:endParaRPr>
          </a:p>
          <a:p>
            <a:pPr indent="-139700" lvl="0" marL="3429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</a:endParaRPr>
          </a:p>
        </p:txBody>
      </p:sp>
      <p:pic>
        <p:nvPicPr>
          <p:cNvPr id="687" name="Google Shape;6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000" y="1600851"/>
            <a:ext cx="2891950" cy="157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01"/>
          <p:cNvSpPr txBox="1"/>
          <p:nvPr>
            <p:ph type="title"/>
          </p:nvPr>
        </p:nvSpPr>
        <p:spPr>
          <a:xfrm>
            <a:off x="4115300" y="357335"/>
            <a:ext cx="3888000" cy="393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38761D"/>
                </a:solidFill>
              </a:rPr>
              <a:t>ДВОВИМІРНІ</a:t>
            </a:r>
            <a:r>
              <a:rPr lang="en-US"/>
              <a:t> МАСИВИ</a:t>
            </a:r>
            <a:endParaRPr/>
          </a:p>
        </p:txBody>
      </p:sp>
      <p:pic>
        <p:nvPicPr>
          <p:cNvPr id="859" name="Google Shape;859;p101"/>
          <p:cNvPicPr preferRelativeResize="0"/>
          <p:nvPr/>
        </p:nvPicPr>
        <p:blipFill rotWithShape="1">
          <a:blip r:embed="rId3">
            <a:alphaModFix/>
          </a:blip>
          <a:srcRect b="10450" l="0" r="31422" t="0"/>
          <a:stretch/>
        </p:blipFill>
        <p:spPr>
          <a:xfrm>
            <a:off x="404151" y="1013700"/>
            <a:ext cx="2666400" cy="2790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860" name="Google Shape;860;p101"/>
          <p:cNvPicPr preferRelativeResize="0"/>
          <p:nvPr/>
        </p:nvPicPr>
        <p:blipFill rotWithShape="1">
          <a:blip r:embed="rId4">
            <a:alphaModFix/>
          </a:blip>
          <a:srcRect b="0" l="0" r="0" t="3297"/>
          <a:stretch/>
        </p:blipFill>
        <p:spPr>
          <a:xfrm>
            <a:off x="4399825" y="2902126"/>
            <a:ext cx="4476451" cy="2154695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p101"/>
          <p:cNvSpPr txBox="1"/>
          <p:nvPr/>
        </p:nvSpPr>
        <p:spPr>
          <a:xfrm>
            <a:off x="4299350" y="1013701"/>
            <a:ext cx="4476600" cy="5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Двовимірні масиви легше уявляти як таблицю.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Це абстракція, б</a:t>
            </a:r>
            <a:r>
              <a:rPr lang="en-US" sz="1700">
                <a:latin typeface="Roboto"/>
                <a:ea typeface="Roboto"/>
                <a:cs typeface="Roboto"/>
                <a:sym typeface="Roboto"/>
              </a:rPr>
              <a:t>о в пам’яті елементи розташовані послідовно</a:t>
            </a:r>
            <a:endParaRPr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2" name="Google Shape;862;p10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94" name="Google Shape;69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480" y="2550794"/>
            <a:ext cx="2837325" cy="219905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84"/>
          <p:cNvSpPr txBox="1"/>
          <p:nvPr>
            <p:ph type="title"/>
          </p:nvPr>
        </p:nvSpPr>
        <p:spPr>
          <a:xfrm>
            <a:off x="2084501" y="169225"/>
            <a:ext cx="4893600" cy="13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latin typeface="Oswald"/>
                <a:ea typeface="Oswald"/>
                <a:cs typeface="Oswald"/>
                <a:sym typeface="Oswald"/>
              </a:rPr>
              <a:t>A КОЛИ </a:t>
            </a:r>
            <a:endParaRPr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ДАНИХ</a:t>
            </a:r>
            <a:r>
              <a:rPr lang="en-US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en-US">
                <a:latin typeface="Oswald"/>
                <a:ea typeface="Oswald"/>
                <a:cs typeface="Oswald"/>
                <a:sym typeface="Oswald"/>
              </a:rPr>
              <a:t>БАГАТО</a:t>
            </a:r>
            <a:r>
              <a:rPr lang="en-US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96" name="Google Shape;696;p84"/>
          <p:cNvSpPr txBox="1"/>
          <p:nvPr/>
        </p:nvSpPr>
        <p:spPr>
          <a:xfrm>
            <a:off x="1005826" y="1712475"/>
            <a:ext cx="2594100" cy="249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int number1;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int number2;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int number3;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int number4;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int number5;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number1 =  10;   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number2 = 20;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number3 = 30;  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number4 = 40;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Courier New"/>
                <a:ea typeface="Courier New"/>
                <a:cs typeface="Courier New"/>
                <a:sym typeface="Courier New"/>
              </a:rPr>
              <a:t>   number5 = 50;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697" name="Google Shape;697;p84"/>
          <p:cNvPicPr preferRelativeResize="0"/>
          <p:nvPr/>
        </p:nvPicPr>
        <p:blipFill rotWithShape="1">
          <a:blip r:embed="rId4">
            <a:alphaModFix/>
          </a:blip>
          <a:srcRect b="14912" l="0" r="73366" t="10560"/>
          <a:stretch/>
        </p:blipFill>
        <p:spPr>
          <a:xfrm>
            <a:off x="6776363" y="1712475"/>
            <a:ext cx="1329071" cy="2491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85"/>
          <p:cNvSpPr txBox="1"/>
          <p:nvPr>
            <p:ph idx="4" type="title"/>
          </p:nvPr>
        </p:nvSpPr>
        <p:spPr>
          <a:xfrm>
            <a:off x="0" y="282946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700" u="none">
                <a:latin typeface="Oswald"/>
                <a:ea typeface="Oswald"/>
                <a:cs typeface="Oswald"/>
                <a:sym typeface="Oswald"/>
              </a:rPr>
              <a:t>МАС</a:t>
            </a:r>
            <a:r>
              <a:rPr lang="en-US" sz="2700">
                <a:latin typeface="Oswald"/>
                <a:ea typeface="Oswald"/>
                <a:cs typeface="Oswald"/>
                <a:sym typeface="Oswald"/>
              </a:rPr>
              <a:t>И</a:t>
            </a:r>
            <a:r>
              <a:rPr lang="en-US" sz="2700" u="none">
                <a:latin typeface="Oswald"/>
                <a:ea typeface="Oswald"/>
                <a:cs typeface="Oswald"/>
                <a:sym typeface="Oswald"/>
              </a:rPr>
              <a:t>ВИ</a:t>
            </a:r>
            <a:endParaRPr sz="2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03" name="Google Shape;703;p85"/>
          <p:cNvSpPr/>
          <p:nvPr/>
        </p:nvSpPr>
        <p:spPr>
          <a:xfrm>
            <a:off x="3184500" y="4287452"/>
            <a:ext cx="97" cy="97"/>
          </a:xfrm>
          <a:custGeom>
            <a:rect b="b" l="l" r="r" t="t"/>
            <a:pathLst>
              <a:path extrusionOk="0" h="1" w="1">
                <a:moveTo>
                  <a:pt x="1" y="1"/>
                </a:moveTo>
                <a:close/>
              </a:path>
            </a:pathLst>
          </a:custGeom>
          <a:solidFill>
            <a:srgbClr val="000000"/>
          </a:solidFill>
          <a:ln cap="flat" cmpd="sng" w="11925">
            <a:solidFill>
              <a:srgbClr val="B8D47F"/>
            </a:solidFill>
            <a:prstDash val="solid"/>
            <a:miter lim="198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85"/>
          <p:cNvSpPr/>
          <p:nvPr/>
        </p:nvSpPr>
        <p:spPr>
          <a:xfrm>
            <a:off x="3782673" y="4331876"/>
            <a:ext cx="61883" cy="21242"/>
          </a:xfrm>
          <a:custGeom>
            <a:rect b="b" l="l" r="r" t="t"/>
            <a:pathLst>
              <a:path extrusionOk="0" h="219" w="638">
                <a:moveTo>
                  <a:pt x="637" y="0"/>
                </a:moveTo>
                <a:lnTo>
                  <a:pt x="1" y="219"/>
                </a:lnTo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85"/>
          <p:cNvSpPr/>
          <p:nvPr/>
        </p:nvSpPr>
        <p:spPr>
          <a:xfrm>
            <a:off x="2416676" y="4376203"/>
            <a:ext cx="4310652" cy="142874"/>
          </a:xfrm>
          <a:custGeom>
            <a:rect b="b" l="l" r="r" t="t"/>
            <a:pathLst>
              <a:path extrusionOk="0" h="1473" w="44442">
                <a:moveTo>
                  <a:pt x="1" y="1"/>
                </a:moveTo>
                <a:lnTo>
                  <a:pt x="1" y="1473"/>
                </a:lnTo>
                <a:lnTo>
                  <a:pt x="44441" y="1473"/>
                </a:lnTo>
                <a:lnTo>
                  <a:pt x="44441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85"/>
          <p:cNvSpPr txBox="1"/>
          <p:nvPr/>
        </p:nvSpPr>
        <p:spPr>
          <a:xfrm>
            <a:off x="423599" y="1033475"/>
            <a:ext cx="82692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Базові типи поєднуються в похідні 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Масив має с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воє  </a:t>
            </a:r>
            <a:r>
              <a:rPr b="1" lang="en-US" sz="2000" u="sng">
                <a:latin typeface="Roboto"/>
                <a:ea typeface="Roboto"/>
                <a:cs typeface="Roboto"/>
                <a:sym typeface="Roboto"/>
              </a:rPr>
              <a:t>ім’я , тип, розмір</a:t>
            </a:r>
            <a:r>
              <a:rPr lang="en-US" sz="2000">
                <a:latin typeface="Roboto"/>
                <a:ea typeface="Roboto"/>
                <a:cs typeface="Roboto"/>
                <a:sym typeface="Roboto"/>
              </a:rPr>
              <a:t> та розташовується в пам'яті послідовн</a:t>
            </a:r>
            <a:r>
              <a:rPr lang="en-US" sz="2200">
                <a:latin typeface="Roboto"/>
                <a:ea typeface="Roboto"/>
                <a:cs typeface="Roboto"/>
                <a:sym typeface="Roboto"/>
              </a:rPr>
              <a:t>о</a:t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7" name="Google Shape;707;p85"/>
          <p:cNvPicPr preferRelativeResize="0"/>
          <p:nvPr/>
        </p:nvPicPr>
        <p:blipFill rotWithShape="1">
          <a:blip r:embed="rId3">
            <a:alphaModFix/>
          </a:blip>
          <a:srcRect b="25218" l="16490" r="20134" t="39178"/>
          <a:stretch/>
        </p:blipFill>
        <p:spPr>
          <a:xfrm>
            <a:off x="423600" y="2702575"/>
            <a:ext cx="4113826" cy="1299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85"/>
          <p:cNvSpPr txBox="1"/>
          <p:nvPr/>
        </p:nvSpPr>
        <p:spPr>
          <a:xfrm>
            <a:off x="4577257" y="2525013"/>
            <a:ext cx="43107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88950" lvl="0" marL="457200" rtl="0" algn="l">
              <a:spcBef>
                <a:spcPts val="0"/>
              </a:spcBef>
              <a:spcAft>
                <a:spcPts val="0"/>
              </a:spcAft>
              <a:buSzPts val="4100"/>
              <a:buFont typeface="Roboto"/>
              <a:buChar char="+"/>
            </a:pPr>
            <a:r>
              <a:rPr lang="en-US" sz="4100">
                <a:latin typeface="Roboto"/>
                <a:ea typeface="Roboto"/>
                <a:cs typeface="Roboto"/>
                <a:sym typeface="Roboto"/>
              </a:rPr>
              <a:t>[ ]  = масив</a:t>
            </a:r>
            <a:endParaRPr sz="4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85"/>
          <p:cNvPicPr preferRelativeResize="0"/>
          <p:nvPr/>
        </p:nvPicPr>
        <p:blipFill rotWithShape="1">
          <a:blip r:embed="rId4">
            <a:alphaModFix/>
          </a:blip>
          <a:srcRect b="43139" l="11940" r="7705" t="41450"/>
          <a:stretch/>
        </p:blipFill>
        <p:spPr>
          <a:xfrm>
            <a:off x="2658563" y="3364959"/>
            <a:ext cx="3826875" cy="1477502"/>
          </a:xfrm>
          <a:prstGeom prst="rect">
            <a:avLst/>
          </a:prstGeom>
          <a:noFill/>
          <a:ln>
            <a:noFill/>
          </a:ln>
        </p:spPr>
      </p:pic>
      <p:sp>
        <p:nvSpPr>
          <p:cNvPr id="710" name="Google Shape;710;p8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86"/>
          <p:cNvSpPr txBox="1"/>
          <p:nvPr>
            <p:ph idx="4294967295" type="title"/>
          </p:nvPr>
        </p:nvSpPr>
        <p:spPr>
          <a:xfrm>
            <a:off x="1485675" y="250050"/>
            <a:ext cx="1992600" cy="12216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u="none">
                <a:latin typeface="Oswald"/>
                <a:ea typeface="Oswald"/>
                <a:cs typeface="Oswald"/>
                <a:sym typeface="Oswald"/>
              </a:rPr>
              <a:t>МАСИВИ</a:t>
            </a:r>
            <a:endParaRPr u="none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16" name="Google Shape;716;p86"/>
          <p:cNvPicPr preferRelativeResize="0"/>
          <p:nvPr/>
        </p:nvPicPr>
        <p:blipFill rotWithShape="1">
          <a:blip r:embed="rId3">
            <a:alphaModFix/>
          </a:blip>
          <a:srcRect b="36499" l="12724" r="26885" t="0"/>
          <a:stretch/>
        </p:blipFill>
        <p:spPr>
          <a:xfrm>
            <a:off x="5267076" y="643525"/>
            <a:ext cx="3695149" cy="1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6"/>
          <p:cNvPicPr preferRelativeResize="0"/>
          <p:nvPr/>
        </p:nvPicPr>
        <p:blipFill rotWithShape="1">
          <a:blip r:embed="rId4">
            <a:alphaModFix/>
          </a:blip>
          <a:srcRect b="7024" l="0" r="36338" t="11109"/>
          <a:stretch/>
        </p:blipFill>
        <p:spPr>
          <a:xfrm>
            <a:off x="5267070" y="2809550"/>
            <a:ext cx="3695150" cy="13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6"/>
          <p:cNvSpPr txBox="1"/>
          <p:nvPr/>
        </p:nvSpPr>
        <p:spPr>
          <a:xfrm>
            <a:off x="195100" y="1471650"/>
            <a:ext cx="4875300" cy="19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Масив   має своє </a:t>
            </a:r>
            <a:r>
              <a:rPr lang="en-US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ім’я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, а кожен його елемент - свій порядковий номер - </a:t>
            </a:r>
            <a:r>
              <a:rPr lang="en-US" sz="18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індекс</a:t>
            </a:r>
            <a:r>
              <a:rPr lang="en-US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.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mas[10];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double array[5];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char masch[100];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19" name="Google Shape;719;p8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87"/>
          <p:cNvSpPr txBox="1"/>
          <p:nvPr>
            <p:ph type="title"/>
          </p:nvPr>
        </p:nvSpPr>
        <p:spPr>
          <a:xfrm>
            <a:off x="828950" y="1058725"/>
            <a:ext cx="2346000" cy="12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ВВЕДЕННЯ  МАСИВУ</a:t>
            </a:r>
            <a:endParaRPr b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5" name="Google Shape;725;p87"/>
          <p:cNvSpPr txBox="1"/>
          <p:nvPr>
            <p:ph type="title"/>
          </p:nvPr>
        </p:nvSpPr>
        <p:spPr>
          <a:xfrm>
            <a:off x="1171515" y="2954789"/>
            <a:ext cx="2213700" cy="164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n-US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ВИВЕДЕННЯ  МАСИВУ</a:t>
            </a:r>
            <a:endParaRPr b="0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26" name="Google Shape;726;p87"/>
          <p:cNvSpPr/>
          <p:nvPr/>
        </p:nvSpPr>
        <p:spPr>
          <a:xfrm>
            <a:off x="4140049" y="1157253"/>
            <a:ext cx="38373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//введення масиву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for(i=0;i&lt;5;i++){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cin&gt;&gt;mas[i];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7" name="Google Shape;727;p87"/>
          <p:cNvSpPr/>
          <p:nvPr/>
        </p:nvSpPr>
        <p:spPr>
          <a:xfrm>
            <a:off x="3981546" y="2954800"/>
            <a:ext cx="3837300" cy="16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//виведення масиву</a:t>
            </a:r>
            <a:endParaRPr b="1" sz="18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for(i=0;i&lt;5;i++){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cout&lt;&lt;mas[i];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28" name="Google Shape;728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88"/>
          <p:cNvSpPr txBox="1"/>
          <p:nvPr>
            <p:ph type="ctrTitle"/>
          </p:nvPr>
        </p:nvSpPr>
        <p:spPr>
          <a:xfrm>
            <a:off x="3060725" y="389142"/>
            <a:ext cx="6083400" cy="5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800"/>
              <a:t>ЧАС ДЛЯ  </a:t>
            </a:r>
            <a:r>
              <a:rPr lang="en-US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734" name="Google Shape;734;p88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88"/>
          <p:cNvSpPr txBox="1"/>
          <p:nvPr/>
        </p:nvSpPr>
        <p:spPr>
          <a:xfrm>
            <a:off x="2036398" y="1830950"/>
            <a:ext cx="5864400" cy="21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Завдання 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latin typeface="Roboto"/>
                <a:ea typeface="Roboto"/>
                <a:cs typeface="Roboto"/>
                <a:sym typeface="Roboto"/>
              </a:rPr>
              <a:t>Напишіть код заповнення та виведення масиву з 6 цілих чисел в один рядок через пробіл 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36" name="Google Shape;736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9"/>
          <p:cNvSpPr txBox="1"/>
          <p:nvPr/>
        </p:nvSpPr>
        <p:spPr>
          <a:xfrm>
            <a:off x="441250" y="929275"/>
            <a:ext cx="2660400" cy="29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Завдання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Roboto"/>
                <a:ea typeface="Roboto"/>
                <a:cs typeface="Roboto"/>
                <a:sym typeface="Roboto"/>
              </a:rPr>
              <a:t>Напишіть код заповнення та виведення масиву з 6 цілих чисел в один рядок через пробіл 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2" name="Google Shape;742;p89"/>
          <p:cNvSpPr/>
          <p:nvPr/>
        </p:nvSpPr>
        <p:spPr>
          <a:xfrm>
            <a:off x="3912025" y="337084"/>
            <a:ext cx="4827900" cy="3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{ //опис масива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       int mas[10];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int i;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//введення масива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for(i=0;i&lt;10;i++) cin&gt;&gt;mas[i];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//виведення масива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for(i=0;i&lt;10;i++) cout&lt;&lt;mas[i]&lt;&lt;", ";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7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7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743" name="Google Shape;74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4047" y="337070"/>
            <a:ext cx="1560488" cy="17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8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90"/>
          <p:cNvSpPr/>
          <p:nvPr/>
        </p:nvSpPr>
        <p:spPr>
          <a:xfrm>
            <a:off x="2889725" y="172800"/>
            <a:ext cx="6035100" cy="479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90"/>
          <p:cNvSpPr txBox="1"/>
          <p:nvPr>
            <p:ph type="title"/>
          </p:nvPr>
        </p:nvSpPr>
        <p:spPr>
          <a:xfrm>
            <a:off x="4038250" y="0"/>
            <a:ext cx="5311200" cy="8307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СУМА </a:t>
            </a:r>
            <a:r>
              <a:rPr lang="en-US">
                <a:solidFill>
                  <a:schemeClr val="accent4"/>
                </a:solidFill>
              </a:rPr>
              <a:t>МАСИВУ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751" name="Google Shape;751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060250"/>
            <a:ext cx="2732950" cy="2732975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90"/>
          <p:cNvSpPr/>
          <p:nvPr/>
        </p:nvSpPr>
        <p:spPr>
          <a:xfrm>
            <a:off x="3296787" y="951050"/>
            <a:ext cx="5055300" cy="3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b="1" lang="en-US" sz="15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//опис масива</a:t>
            </a:r>
            <a:endParaRPr sz="15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int mas[10]; int i, s=0;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//введення масива</a:t>
            </a:r>
            <a:endParaRPr sz="15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for(i=0; i&lt;10; i++) cin&gt;&gt;mas[i];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//рахуємо суму </a:t>
            </a:r>
            <a:endParaRPr sz="15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for(i=0; i&lt;10; i++) </a:t>
            </a:r>
            <a:r>
              <a:rPr b="1" lang="en-US" sz="1500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s=s+mas[i];</a:t>
            </a:r>
            <a:endParaRPr b="1" sz="1500">
              <a:solidFill>
                <a:schemeClr val="accent5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rgbClr val="00B050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accent1"/>
                </a:solidFill>
                <a:latin typeface="Courier New"/>
                <a:ea typeface="Courier New"/>
                <a:cs typeface="Courier New"/>
                <a:sym typeface="Courier New"/>
              </a:rPr>
              <a:t>//виведення масива</a:t>
            </a:r>
            <a:endParaRPr sz="1500">
              <a:solidFill>
                <a:schemeClr val="accen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for(i=0;i&lt;10;i++) cout&lt;&lt;mas[i]&lt;&lt;” “&lt;&lt;endl;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cout&lt;&lt;s;</a:t>
            </a:r>
            <a:endParaRPr b="1"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en-US" sz="1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53" name="Google Shape;753;p9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